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Open Sauce" panose="020B0604020202020204" charset="0"/>
      <p:regular r:id="rId9"/>
    </p:embeddedFont>
    <p:embeddedFont>
      <p:font typeface="Open Sauce Bold" panose="020B0604020202020204" charset="0"/>
      <p:regular r:id="rId10"/>
    </p:embeddedFont>
    <p:embeddedFont>
      <p:font typeface="Open Sauce Medium" panose="020B0604020202020204" charset="0"/>
      <p:regular r:id="rId11"/>
    </p:embeddedFont>
    <p:embeddedFont>
      <p:font typeface="Open Sauce Semi-Bold" panose="020B0604020202020204" charset="0"/>
      <p:regular r:id="rId12"/>
    </p:embeddedFont>
    <p:embeddedFont>
      <p:font typeface="Sedgwick Ave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sv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88600" y="0"/>
            <a:ext cx="6599400" cy="6315798"/>
            <a:chOff x="0" y="0"/>
            <a:chExt cx="1738114" cy="1663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8114" cy="1663420"/>
            </a:xfrm>
            <a:custGeom>
              <a:avLst/>
              <a:gdLst/>
              <a:ahLst/>
              <a:cxnLst/>
              <a:rect l="l" t="t" r="r" b="b"/>
              <a:pathLst>
                <a:path w="1738114" h="1663420">
                  <a:moveTo>
                    <a:pt x="0" y="0"/>
                  </a:moveTo>
                  <a:lnTo>
                    <a:pt x="1738114" y="0"/>
                  </a:lnTo>
                  <a:lnTo>
                    <a:pt x="1738114" y="1663420"/>
                  </a:lnTo>
                  <a:lnTo>
                    <a:pt x="0" y="16634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738114" cy="1691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134600" y="-64929"/>
            <a:ext cx="6998115" cy="6315798"/>
          </a:xfrm>
          <a:custGeom>
            <a:avLst/>
            <a:gdLst/>
            <a:ahLst/>
            <a:cxnLst/>
            <a:rect l="l" t="t" r="r" b="b"/>
            <a:pathLst>
              <a:path w="6998115" h="6315798">
                <a:moveTo>
                  <a:pt x="0" y="0"/>
                </a:moveTo>
                <a:lnTo>
                  <a:pt x="6998114" y="0"/>
                </a:lnTo>
                <a:lnTo>
                  <a:pt x="6998114" y="6315798"/>
                </a:lnTo>
                <a:lnTo>
                  <a:pt x="0" y="6315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688600" y="6315798"/>
            <a:ext cx="6599400" cy="3971202"/>
            <a:chOff x="0" y="0"/>
            <a:chExt cx="1738114" cy="10459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8114" cy="1045913"/>
            </a:xfrm>
            <a:custGeom>
              <a:avLst/>
              <a:gdLst/>
              <a:ahLst/>
              <a:cxnLst/>
              <a:rect l="l" t="t" r="r" b="b"/>
              <a:pathLst>
                <a:path w="1738114" h="1045913">
                  <a:moveTo>
                    <a:pt x="0" y="0"/>
                  </a:moveTo>
                  <a:lnTo>
                    <a:pt x="1738114" y="0"/>
                  </a:lnTo>
                  <a:lnTo>
                    <a:pt x="1738114" y="1045913"/>
                  </a:lnTo>
                  <a:lnTo>
                    <a:pt x="0" y="1045913"/>
                  </a:lnTo>
                  <a:close/>
                </a:path>
              </a:pathLst>
            </a:custGeom>
            <a:solidFill>
              <a:srgbClr val="A7A5A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38114" cy="1074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515914" y="8914765"/>
            <a:ext cx="4944772" cy="343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0"/>
              </a:lnSpc>
              <a:spcBef>
                <a:spcPct val="0"/>
              </a:spcBef>
            </a:pPr>
            <a:r>
              <a:rPr lang="en-US" sz="2200" b="1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June 16</a:t>
            </a:r>
            <a:r>
              <a:rPr lang="en-US" sz="2200" b="1" u="none" strike="noStrike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, 2025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36187" y="1622312"/>
            <a:ext cx="9544937" cy="5906114"/>
            <a:chOff x="0" y="0"/>
            <a:chExt cx="12726582" cy="7874818"/>
          </a:xfrm>
        </p:grpSpPr>
        <p:sp>
          <p:nvSpPr>
            <p:cNvPr id="11" name="TextBox 11"/>
            <p:cNvSpPr txBox="1"/>
            <p:nvPr/>
          </p:nvSpPr>
          <p:spPr>
            <a:xfrm>
              <a:off x="42850" y="7268393"/>
              <a:ext cx="12324612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en-US" sz="3500" u="none" strike="noStrike" spc="-175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Analyzing key metrics to drive sales success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 rot="-67637">
              <a:off x="63524" y="113776"/>
              <a:ext cx="12599346" cy="6600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035"/>
                </a:lnSpc>
              </a:pPr>
              <a:r>
                <a:rPr lang="en-US" sz="10862">
                  <a:solidFill>
                    <a:srgbClr val="FFFFFF"/>
                  </a:solidFill>
                  <a:latin typeface="Sedgwick Ave"/>
                  <a:ea typeface="Sedgwick Ave"/>
                  <a:cs typeface="Sedgwick Ave"/>
                  <a:sym typeface="Sedgwick Ave"/>
                </a:rPr>
                <a:t>Sales Dashboard Overview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68324" y="8054622"/>
            <a:ext cx="9243459" cy="948885"/>
            <a:chOff x="0" y="0"/>
            <a:chExt cx="12324612" cy="126518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716963"/>
              <a:ext cx="12324612" cy="548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56"/>
                </a:lnSpc>
              </a:pPr>
              <a:r>
                <a:rPr lang="en-US" sz="2468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Sales Analyst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324612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Abhishek Singhal</a:t>
              </a:r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852235" y="735752"/>
            <a:ext cx="7461165" cy="7776070"/>
            <a:chOff x="-29210" y="-59690"/>
            <a:chExt cx="6379210" cy="6648450"/>
          </a:xfrm>
        </p:grpSpPr>
        <p:sp>
          <p:nvSpPr>
            <p:cNvPr id="17" name="Freeform 17"/>
            <p:cNvSpPr/>
            <p:nvPr/>
          </p:nvSpPr>
          <p:spPr>
            <a:xfrm>
              <a:off x="-29210" y="-59690"/>
              <a:ext cx="6379210" cy="6648450"/>
            </a:xfrm>
            <a:custGeom>
              <a:avLst/>
              <a:gdLst/>
              <a:ahLst/>
              <a:cxnLst/>
              <a:rect l="l" t="t" r="r" b="b"/>
              <a:pathLst>
                <a:path w="6379210" h="6648450">
                  <a:moveTo>
                    <a:pt x="2320290" y="62230"/>
                  </a:moveTo>
                  <a:cubicBezTo>
                    <a:pt x="2166620" y="95250"/>
                    <a:pt x="58420" y="3027680"/>
                    <a:pt x="29210" y="3183890"/>
                  </a:cubicBezTo>
                  <a:cubicBezTo>
                    <a:pt x="0" y="3340100"/>
                    <a:pt x="2232660" y="6399530"/>
                    <a:pt x="2320290" y="6523990"/>
                  </a:cubicBezTo>
                  <a:cubicBezTo>
                    <a:pt x="2407920" y="6648450"/>
                    <a:pt x="6031230" y="5805170"/>
                    <a:pt x="6176010" y="5789930"/>
                  </a:cubicBezTo>
                  <a:cubicBezTo>
                    <a:pt x="6320790" y="5774690"/>
                    <a:pt x="6379210" y="1374140"/>
                    <a:pt x="6379210" y="1154430"/>
                  </a:cubicBezTo>
                  <a:cubicBezTo>
                    <a:pt x="6379210" y="934720"/>
                    <a:pt x="2609850" y="0"/>
                    <a:pt x="2320290" y="62230"/>
                  </a:cubicBezTo>
                  <a:close/>
                </a:path>
              </a:pathLst>
            </a:custGeom>
            <a:blipFill>
              <a:blip r:embed="rId4"/>
              <a:stretch>
                <a:fillRect l="-42098" r="-42098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540192" cy="10287000"/>
            <a:chOff x="0" y="0"/>
            <a:chExt cx="83280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32805" cy="812800"/>
            </a:xfrm>
            <a:custGeom>
              <a:avLst/>
              <a:gdLst/>
              <a:ahLst/>
              <a:cxnLst/>
              <a:rect l="l" t="t" r="r" b="b"/>
              <a:pathLst>
                <a:path w="832805" h="812800">
                  <a:moveTo>
                    <a:pt x="0" y="0"/>
                  </a:moveTo>
                  <a:lnTo>
                    <a:pt x="832805" y="0"/>
                  </a:lnTo>
                  <a:lnTo>
                    <a:pt x="83280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697" r="-69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592287" y="451829"/>
            <a:ext cx="5748067" cy="9228688"/>
            <a:chOff x="0" y="0"/>
            <a:chExt cx="7664089" cy="12304918"/>
          </a:xfrm>
        </p:grpSpPr>
        <p:sp>
          <p:nvSpPr>
            <p:cNvPr id="5" name="TextBox 5"/>
            <p:cNvSpPr txBox="1"/>
            <p:nvPr/>
          </p:nvSpPr>
          <p:spPr>
            <a:xfrm>
              <a:off x="0" y="7084159"/>
              <a:ext cx="7664089" cy="5220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499" u="none" strike="noStrike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 this presentation, we analyze key e-commerce sales metrics including total sales, profit margins, top-performing categories, payment trends, and customer behaviors. These insights are drawn from real-time sales data and are aimed at identifying growth drivers and operational opportunities.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1992" y="9525"/>
              <a:ext cx="7632097" cy="623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270"/>
                </a:lnSpc>
              </a:pPr>
              <a:r>
                <a:rPr lang="en-US" sz="7725">
                  <a:solidFill>
                    <a:srgbClr val="FFFFFF"/>
                  </a:solidFill>
                  <a:latin typeface="Sedgwick Ave"/>
                  <a:ea typeface="Sedgwick Ave"/>
                  <a:cs typeface="Sedgwick Ave"/>
                  <a:sym typeface="Sedgwick Ave"/>
                </a:rPr>
                <a:t>Madhav E-Commerce Sales Insights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738513">
            <a:off x="8370845" y="1908750"/>
            <a:ext cx="5075851" cy="1478341"/>
          </a:xfrm>
          <a:custGeom>
            <a:avLst/>
            <a:gdLst/>
            <a:ahLst/>
            <a:cxnLst/>
            <a:rect l="l" t="t" r="r" b="b"/>
            <a:pathLst>
              <a:path w="5075851" h="1478341">
                <a:moveTo>
                  <a:pt x="0" y="0"/>
                </a:moveTo>
                <a:lnTo>
                  <a:pt x="5075851" y="0"/>
                </a:lnTo>
                <a:lnTo>
                  <a:pt x="5075851" y="1478341"/>
                </a:lnTo>
                <a:lnTo>
                  <a:pt x="0" y="1478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763276" y="4541801"/>
            <a:ext cx="5524724" cy="5757899"/>
            <a:chOff x="-29210" y="-59690"/>
            <a:chExt cx="6379210" cy="6648450"/>
          </a:xfrm>
        </p:grpSpPr>
        <p:sp>
          <p:nvSpPr>
            <p:cNvPr id="4" name="Freeform 4"/>
            <p:cNvSpPr/>
            <p:nvPr/>
          </p:nvSpPr>
          <p:spPr>
            <a:xfrm>
              <a:off x="-29210" y="-59690"/>
              <a:ext cx="6379210" cy="6648450"/>
            </a:xfrm>
            <a:custGeom>
              <a:avLst/>
              <a:gdLst/>
              <a:ahLst/>
              <a:cxnLst/>
              <a:rect l="l" t="t" r="r" b="b"/>
              <a:pathLst>
                <a:path w="6379210" h="6648450">
                  <a:moveTo>
                    <a:pt x="2320290" y="62230"/>
                  </a:moveTo>
                  <a:cubicBezTo>
                    <a:pt x="2166620" y="95250"/>
                    <a:pt x="58420" y="3027680"/>
                    <a:pt x="29210" y="3183890"/>
                  </a:cubicBezTo>
                  <a:cubicBezTo>
                    <a:pt x="0" y="3340100"/>
                    <a:pt x="2232660" y="6399530"/>
                    <a:pt x="2320290" y="6523990"/>
                  </a:cubicBezTo>
                  <a:cubicBezTo>
                    <a:pt x="2407920" y="6648450"/>
                    <a:pt x="6031230" y="5805170"/>
                    <a:pt x="6176010" y="5789930"/>
                  </a:cubicBezTo>
                  <a:cubicBezTo>
                    <a:pt x="6320790" y="5774690"/>
                    <a:pt x="6379210" y="1374140"/>
                    <a:pt x="6379210" y="1154430"/>
                  </a:cubicBezTo>
                  <a:cubicBezTo>
                    <a:pt x="6379210" y="934720"/>
                    <a:pt x="2609850" y="0"/>
                    <a:pt x="2320290" y="62230"/>
                  </a:cubicBezTo>
                  <a:close/>
                </a:path>
              </a:pathLst>
            </a:custGeom>
            <a:blipFill>
              <a:blip r:embed="rId4"/>
              <a:stretch>
                <a:fillRect l="-539" t="921" r="-1459" b="-921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534496" y="0"/>
            <a:ext cx="4724410" cy="4923808"/>
            <a:chOff x="-29210" y="-59690"/>
            <a:chExt cx="6379210" cy="6648450"/>
          </a:xfrm>
        </p:grpSpPr>
        <p:sp>
          <p:nvSpPr>
            <p:cNvPr id="6" name="Freeform 6"/>
            <p:cNvSpPr/>
            <p:nvPr/>
          </p:nvSpPr>
          <p:spPr>
            <a:xfrm>
              <a:off x="-29210" y="-59690"/>
              <a:ext cx="6379210" cy="6648450"/>
            </a:xfrm>
            <a:custGeom>
              <a:avLst/>
              <a:gdLst/>
              <a:ahLst/>
              <a:cxnLst/>
              <a:rect l="l" t="t" r="r" b="b"/>
              <a:pathLst>
                <a:path w="6379210" h="6648450">
                  <a:moveTo>
                    <a:pt x="2320290" y="62230"/>
                  </a:moveTo>
                  <a:cubicBezTo>
                    <a:pt x="2166620" y="95250"/>
                    <a:pt x="58420" y="3027680"/>
                    <a:pt x="29210" y="3183890"/>
                  </a:cubicBezTo>
                  <a:cubicBezTo>
                    <a:pt x="0" y="3340100"/>
                    <a:pt x="2232660" y="6399530"/>
                    <a:pt x="2320290" y="6523990"/>
                  </a:cubicBezTo>
                  <a:cubicBezTo>
                    <a:pt x="2407920" y="6648450"/>
                    <a:pt x="6031230" y="5805170"/>
                    <a:pt x="6176010" y="5789930"/>
                  </a:cubicBezTo>
                  <a:cubicBezTo>
                    <a:pt x="6320790" y="5774690"/>
                    <a:pt x="6379210" y="1374140"/>
                    <a:pt x="6379210" y="1154430"/>
                  </a:cubicBezTo>
                  <a:cubicBezTo>
                    <a:pt x="6379210" y="934720"/>
                    <a:pt x="2609850" y="0"/>
                    <a:pt x="2320290" y="62230"/>
                  </a:cubicBezTo>
                  <a:close/>
                </a:path>
              </a:pathLst>
            </a:custGeom>
            <a:blipFill>
              <a:blip r:embed="rId5"/>
              <a:stretch>
                <a:fillRect l="-539" t="921" r="-1459" b="-921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004225" y="1636312"/>
            <a:ext cx="4284736" cy="5086905"/>
            <a:chOff x="-36830" y="-1270"/>
            <a:chExt cx="6417310" cy="7618730"/>
          </a:xfrm>
        </p:grpSpPr>
        <p:sp>
          <p:nvSpPr>
            <p:cNvPr id="8" name="Freeform 8"/>
            <p:cNvSpPr/>
            <p:nvPr/>
          </p:nvSpPr>
          <p:spPr>
            <a:xfrm>
              <a:off x="-36830" y="-1270"/>
              <a:ext cx="6417310" cy="7618730"/>
            </a:xfrm>
            <a:custGeom>
              <a:avLst/>
              <a:gdLst/>
              <a:ahLst/>
              <a:cxnLst/>
              <a:rect l="l" t="t" r="r" b="b"/>
              <a:pathLst>
                <a:path w="6417310" h="7618730">
                  <a:moveTo>
                    <a:pt x="80010" y="2303780"/>
                  </a:moveTo>
                  <a:cubicBezTo>
                    <a:pt x="0" y="2415540"/>
                    <a:pt x="52070" y="5335270"/>
                    <a:pt x="73660" y="5438140"/>
                  </a:cubicBezTo>
                  <a:cubicBezTo>
                    <a:pt x="95250" y="5541010"/>
                    <a:pt x="3042920" y="7618730"/>
                    <a:pt x="3211830" y="7606030"/>
                  </a:cubicBezTo>
                  <a:cubicBezTo>
                    <a:pt x="3380740" y="7593330"/>
                    <a:pt x="6206490" y="5601970"/>
                    <a:pt x="6226810" y="5436870"/>
                  </a:cubicBezTo>
                  <a:cubicBezTo>
                    <a:pt x="6247130" y="5271770"/>
                    <a:pt x="6356350" y="2599690"/>
                    <a:pt x="6386830" y="2334260"/>
                  </a:cubicBezTo>
                  <a:cubicBezTo>
                    <a:pt x="6417310" y="2068830"/>
                    <a:pt x="3336290" y="0"/>
                    <a:pt x="3067050" y="1270"/>
                  </a:cubicBezTo>
                  <a:cubicBezTo>
                    <a:pt x="2797810" y="2540"/>
                    <a:pt x="280670" y="2024380"/>
                    <a:pt x="80010" y="2303780"/>
                  </a:cubicBezTo>
                  <a:close/>
                </a:path>
              </a:pathLst>
            </a:custGeom>
            <a:blipFill>
              <a:blip r:embed="rId6"/>
              <a:stretch>
                <a:fillRect l="-9299" t="16" r="-10459" b="-16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-575886">
            <a:off x="9782781" y="6974079"/>
            <a:ext cx="2974820" cy="3023959"/>
          </a:xfrm>
          <a:custGeom>
            <a:avLst/>
            <a:gdLst/>
            <a:ahLst/>
            <a:cxnLst/>
            <a:rect l="l" t="t" r="r" b="b"/>
            <a:pathLst>
              <a:path w="2974820" h="3023959">
                <a:moveTo>
                  <a:pt x="0" y="0"/>
                </a:moveTo>
                <a:lnTo>
                  <a:pt x="2974820" y="0"/>
                </a:lnTo>
                <a:lnTo>
                  <a:pt x="2974820" y="3023959"/>
                </a:lnTo>
                <a:lnTo>
                  <a:pt x="0" y="30239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554406" y="1028700"/>
            <a:ext cx="601536" cy="1215224"/>
          </a:xfrm>
          <a:custGeom>
            <a:avLst/>
            <a:gdLst/>
            <a:ahLst/>
            <a:cxnLst/>
            <a:rect l="l" t="t" r="r" b="b"/>
            <a:pathLst>
              <a:path w="601536" h="1215224">
                <a:moveTo>
                  <a:pt x="0" y="0"/>
                </a:moveTo>
                <a:lnTo>
                  <a:pt x="601536" y="0"/>
                </a:lnTo>
                <a:lnTo>
                  <a:pt x="601536" y="1215224"/>
                </a:lnTo>
                <a:lnTo>
                  <a:pt x="0" y="12152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00872" y="1716250"/>
            <a:ext cx="7763457" cy="7119438"/>
            <a:chOff x="0" y="0"/>
            <a:chExt cx="10351276" cy="9492583"/>
          </a:xfrm>
        </p:grpSpPr>
        <p:sp>
          <p:nvSpPr>
            <p:cNvPr id="12" name="TextBox 12"/>
            <p:cNvSpPr txBox="1"/>
            <p:nvPr/>
          </p:nvSpPr>
          <p:spPr>
            <a:xfrm rot="-67637">
              <a:off x="55976" y="100162"/>
              <a:ext cx="10239324" cy="579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400"/>
                </a:lnSpc>
              </a:pPr>
              <a:r>
                <a:rPr lang="en-US" sz="9500">
                  <a:solidFill>
                    <a:srgbClr val="FFFFFF"/>
                  </a:solidFill>
                  <a:latin typeface="Sedgwick Ave"/>
                  <a:ea typeface="Sedgwick Ave"/>
                  <a:cs typeface="Sedgwick Ave"/>
                  <a:sym typeface="Sedgwick Ave"/>
                </a:rPr>
                <a:t>Key Trends in Sales Performance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7103" y="6024425"/>
              <a:ext cx="10277069" cy="346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Our sal</a:t>
              </a:r>
              <a:r>
                <a:rPr lang="en-US" sz="2499" u="none" strike="noStrike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es dashboard highlights strong product demand (5615 units sold), ₹37K profit, and top contributions from categories like clothing and electronics. Areas for improvement include profit dips in Q2 and optimizing high-volume but low-margin products.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987199" cy="10287000"/>
            <a:chOff x="0" y="0"/>
            <a:chExt cx="236699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6999" cy="2709333"/>
            </a:xfrm>
            <a:custGeom>
              <a:avLst/>
              <a:gdLst/>
              <a:ahLst/>
              <a:cxnLst/>
              <a:rect l="l" t="t" r="r" b="b"/>
              <a:pathLst>
                <a:path w="2366999" h="2709333">
                  <a:moveTo>
                    <a:pt x="0" y="0"/>
                  </a:moveTo>
                  <a:lnTo>
                    <a:pt x="2366999" y="0"/>
                  </a:lnTo>
                  <a:lnTo>
                    <a:pt x="236699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366999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3116505">
            <a:off x="12484126" y="-1311855"/>
            <a:ext cx="4819049" cy="4898653"/>
          </a:xfrm>
          <a:custGeom>
            <a:avLst/>
            <a:gdLst/>
            <a:ahLst/>
            <a:cxnLst/>
            <a:rect l="l" t="t" r="r" b="b"/>
            <a:pathLst>
              <a:path w="4819049" h="4898653">
                <a:moveTo>
                  <a:pt x="0" y="0"/>
                </a:moveTo>
                <a:lnTo>
                  <a:pt x="4819049" y="0"/>
                </a:lnTo>
                <a:lnTo>
                  <a:pt x="4819049" y="4898652"/>
                </a:lnTo>
                <a:lnTo>
                  <a:pt x="0" y="4898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78035" y="1419176"/>
            <a:ext cx="674113" cy="783853"/>
          </a:xfrm>
          <a:custGeom>
            <a:avLst/>
            <a:gdLst/>
            <a:ahLst/>
            <a:cxnLst/>
            <a:rect l="l" t="t" r="r" b="b"/>
            <a:pathLst>
              <a:path w="674113" h="783853">
                <a:moveTo>
                  <a:pt x="0" y="0"/>
                </a:moveTo>
                <a:lnTo>
                  <a:pt x="674113" y="0"/>
                </a:lnTo>
                <a:lnTo>
                  <a:pt x="674113" y="783853"/>
                </a:lnTo>
                <a:lnTo>
                  <a:pt x="0" y="783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981333" y="1166046"/>
            <a:ext cx="6561446" cy="1381353"/>
            <a:chOff x="0" y="0"/>
            <a:chExt cx="8748595" cy="1841804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8748595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Conversion Rate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27496"/>
              <a:ext cx="8748595" cy="1014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Custom</a:t>
              </a:r>
              <a:r>
                <a:rPr lang="en-US" sz="1999" u="none" strike="noStrike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ers like Harivansh, Madhav, Madan Mohan, and Shiva account for the highest sales.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9878035" y="3619716"/>
            <a:ext cx="674113" cy="783853"/>
          </a:xfrm>
          <a:custGeom>
            <a:avLst/>
            <a:gdLst/>
            <a:ahLst/>
            <a:cxnLst/>
            <a:rect l="l" t="t" r="r" b="b"/>
            <a:pathLst>
              <a:path w="674113" h="783853">
                <a:moveTo>
                  <a:pt x="0" y="0"/>
                </a:moveTo>
                <a:lnTo>
                  <a:pt x="674113" y="0"/>
                </a:lnTo>
                <a:lnTo>
                  <a:pt x="674113" y="783853"/>
                </a:lnTo>
                <a:lnTo>
                  <a:pt x="0" y="783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981333" y="3166524"/>
            <a:ext cx="6561446" cy="1781403"/>
            <a:chOff x="0" y="0"/>
            <a:chExt cx="8748595" cy="237520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8748595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Order Value Snapshot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27496"/>
              <a:ext cx="8748595" cy="1547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 average r</a:t>
              </a:r>
              <a:r>
                <a:rPr lang="en-US" sz="1999" u="none" strike="noStrike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evenue per order is ₹78, based on ₹438K in total sales and 5615 total units — reflecting small, consistent transactions.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9878035" y="5903187"/>
            <a:ext cx="674113" cy="783853"/>
          </a:xfrm>
          <a:custGeom>
            <a:avLst/>
            <a:gdLst/>
            <a:ahLst/>
            <a:cxnLst/>
            <a:rect l="l" t="t" r="r" b="b"/>
            <a:pathLst>
              <a:path w="674113" h="783853">
                <a:moveTo>
                  <a:pt x="0" y="0"/>
                </a:moveTo>
                <a:lnTo>
                  <a:pt x="674113" y="0"/>
                </a:lnTo>
                <a:lnTo>
                  <a:pt x="674113" y="783853"/>
                </a:lnTo>
                <a:lnTo>
                  <a:pt x="0" y="783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0981333" y="5449994"/>
            <a:ext cx="6561446" cy="1781403"/>
            <a:chOff x="0" y="0"/>
            <a:chExt cx="8748595" cy="237520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38100"/>
              <a:ext cx="8748595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Payment Preferences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27496"/>
              <a:ext cx="8748595" cy="1547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Most cus</a:t>
              </a:r>
              <a:r>
                <a:rPr lang="en-US" sz="1999" u="none" strike="noStrike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tomers prefer Cash on Delivery (2456 orders) and UPI (1157 orders), revealing trends in trust and convenience.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9878035" y="8106372"/>
            <a:ext cx="674113" cy="783853"/>
          </a:xfrm>
          <a:custGeom>
            <a:avLst/>
            <a:gdLst/>
            <a:ahLst/>
            <a:cxnLst/>
            <a:rect l="l" t="t" r="r" b="b"/>
            <a:pathLst>
              <a:path w="674113" h="783853">
                <a:moveTo>
                  <a:pt x="0" y="0"/>
                </a:moveTo>
                <a:lnTo>
                  <a:pt x="674113" y="0"/>
                </a:lnTo>
                <a:lnTo>
                  <a:pt x="674113" y="783853"/>
                </a:lnTo>
                <a:lnTo>
                  <a:pt x="0" y="783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0981333" y="7853279"/>
            <a:ext cx="6561446" cy="1381353"/>
            <a:chOff x="0" y="0"/>
            <a:chExt cx="8748595" cy="184180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8748595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Sales Growth Trend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27496"/>
              <a:ext cx="8748595" cy="1014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Stro</a:t>
              </a:r>
              <a:r>
                <a:rPr lang="en-US" sz="1999" u="none" strike="noStrike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ng growth in Q1 and Q4, with a dip in mid-year. Total sales reached ₹438K across 2023.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26151" y="2202589"/>
            <a:ext cx="7316577" cy="4367494"/>
            <a:chOff x="0" y="0"/>
            <a:chExt cx="9755436" cy="5823326"/>
          </a:xfrm>
        </p:grpSpPr>
        <p:sp>
          <p:nvSpPr>
            <p:cNvPr id="23" name="TextBox 23"/>
            <p:cNvSpPr txBox="1"/>
            <p:nvPr/>
          </p:nvSpPr>
          <p:spPr>
            <a:xfrm>
              <a:off x="136731" y="4691968"/>
              <a:ext cx="9508037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499" u="none" strike="noStrike">
                  <a:solidFill>
                    <a:srgbClr val="070A0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Understanding the four key metrics driving our sales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 rot="-67637">
              <a:off x="38884" y="104332"/>
              <a:ext cx="9677855" cy="4029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999"/>
                </a:lnSpc>
              </a:pPr>
              <a:r>
                <a:rPr lang="en-US" sz="9999">
                  <a:solidFill>
                    <a:srgbClr val="070A0E"/>
                  </a:solidFill>
                  <a:latin typeface="Sedgwick Ave"/>
                  <a:ea typeface="Sedgwick Ave"/>
                  <a:cs typeface="Sedgwick Ave"/>
                  <a:sym typeface="Sedgwick Ave"/>
                </a:rPr>
                <a:t>Sales Metrics Overview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126388"/>
            <a:chOff x="0" y="0"/>
            <a:chExt cx="4816593" cy="10867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86785"/>
            </a:xfrm>
            <a:custGeom>
              <a:avLst/>
              <a:gdLst/>
              <a:ahLst/>
              <a:cxnLst/>
              <a:rect l="l" t="t" r="r" b="b"/>
              <a:pathLst>
                <a:path w="4816592" h="1086785">
                  <a:moveTo>
                    <a:pt x="0" y="0"/>
                  </a:moveTo>
                  <a:lnTo>
                    <a:pt x="4816592" y="0"/>
                  </a:lnTo>
                  <a:lnTo>
                    <a:pt x="4816592" y="1086785"/>
                  </a:lnTo>
                  <a:lnTo>
                    <a:pt x="0" y="108678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1115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767794"/>
            <a:ext cx="16230600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 spc="-400">
                <a:solidFill>
                  <a:srgbClr val="070A0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Sales Growth Comparison for Q1 and Q2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36519" y="7087280"/>
            <a:ext cx="237975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</a:pPr>
            <a:r>
              <a:rPr lang="en-US" sz="6000" b="1" spc="-300">
                <a:solidFill>
                  <a:srgbClr val="070A0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2.3%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087280"/>
            <a:ext cx="237975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</a:pPr>
            <a:r>
              <a:rPr lang="en-US" sz="6000" b="1" spc="-300">
                <a:solidFill>
                  <a:srgbClr val="070A0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10.5%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890482"/>
            <a:ext cx="162306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These statistics highlight key performance trends between Q1's strong start and Q2's mid-year sales challenges.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947496" y="6850325"/>
            <a:ext cx="5046767" cy="1617190"/>
            <a:chOff x="0" y="0"/>
            <a:chExt cx="6729022" cy="215625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6729022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Sales according to Q1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10076"/>
              <a:ext cx="6729022" cy="1346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8"/>
                </a:lnSpc>
                <a:spcBef>
                  <a:spcPct val="0"/>
                </a:spcBef>
              </a:pPr>
              <a:r>
                <a:rPr lang="en-US" sz="1751" u="none" strike="noStrike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Sales and profit were at their peak during January–March, reflecting strong performance and customer demand.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458527" y="7025545"/>
            <a:ext cx="5040807" cy="1266750"/>
            <a:chOff x="0" y="0"/>
            <a:chExt cx="6721076" cy="168900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6721076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2999" b="1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Sales according to Q2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10076"/>
              <a:ext cx="6721076" cy="878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8"/>
                </a:lnSpc>
                <a:spcBef>
                  <a:spcPct val="0"/>
                </a:spcBef>
              </a:pPr>
              <a:r>
                <a:rPr lang="en-US" sz="175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</a:t>
              </a:r>
              <a:r>
                <a:rPr lang="en-US" sz="1751" u="none" strike="noStrike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ofit dipped sharply in May and June, indicating operational or seasonal challenges.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2513" y="1028700"/>
            <a:ext cx="11512548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53"/>
              </a:lnSpc>
              <a:spcBef>
                <a:spcPct val="0"/>
              </a:spcBef>
            </a:pPr>
            <a:r>
              <a:rPr lang="en-US" sz="7294">
                <a:solidFill>
                  <a:srgbClr val="FFFFFF"/>
                </a:solidFill>
                <a:latin typeface="Sedgwick Ave"/>
                <a:ea typeface="Sedgwick Ave"/>
                <a:cs typeface="Sedgwick Ave"/>
                <a:sym typeface="Sedgwick Ave"/>
              </a:rPr>
              <a:t>Sales Performance Comparison</a:t>
            </a:r>
          </a:p>
        </p:txBody>
      </p:sp>
      <p:sp>
        <p:nvSpPr>
          <p:cNvPr id="3" name="Freeform 3"/>
          <p:cNvSpPr/>
          <p:nvPr/>
        </p:nvSpPr>
        <p:spPr>
          <a:xfrm rot="3116505">
            <a:off x="12415547" y="-1213887"/>
            <a:ext cx="4819049" cy="4898653"/>
          </a:xfrm>
          <a:custGeom>
            <a:avLst/>
            <a:gdLst/>
            <a:ahLst/>
            <a:cxnLst/>
            <a:rect l="l" t="t" r="r" b="b"/>
            <a:pathLst>
              <a:path w="4819049" h="4898653">
                <a:moveTo>
                  <a:pt x="0" y="0"/>
                </a:moveTo>
                <a:lnTo>
                  <a:pt x="4819049" y="0"/>
                </a:lnTo>
                <a:lnTo>
                  <a:pt x="4819049" y="4898652"/>
                </a:lnTo>
                <a:lnTo>
                  <a:pt x="0" y="4898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52513" y="3087544"/>
          <a:ext cx="16206787" cy="6170756"/>
        </p:xfrm>
        <a:graphic>
          <a:graphicData uri="http://schemas.openxmlformats.org/drawingml/2006/table">
            <a:tbl>
              <a:tblPr/>
              <a:tblGrid>
                <a:gridCol w="2878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9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1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8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2689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Q1 (Jan–Mar)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Q2 (Apr–Jun)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Q3 (Jul–Sep)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2689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Profit Performance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Strong months with consistent profit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Profit dip, especially in May and June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Recovery begins; September sees profit improvement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2689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Sales Volume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Driven by Clothing and Electronics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Dip in volume; seasonal drop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Stabilizes and trends upward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2689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Profit Margin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Approx. 10.5%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Approx. 2.3%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Rebounding; around 6–7% estimate based on recovery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17417" y="8644539"/>
            <a:ext cx="1424652" cy="1567705"/>
          </a:xfrm>
          <a:custGeom>
            <a:avLst/>
            <a:gdLst/>
            <a:ahLst/>
            <a:cxnLst/>
            <a:rect l="l" t="t" r="r" b="b"/>
            <a:pathLst>
              <a:path w="1424652" h="1567705">
                <a:moveTo>
                  <a:pt x="0" y="0"/>
                </a:moveTo>
                <a:lnTo>
                  <a:pt x="1424653" y="0"/>
                </a:lnTo>
                <a:lnTo>
                  <a:pt x="1424653" y="1567705"/>
                </a:lnTo>
                <a:lnTo>
                  <a:pt x="0" y="1567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089408"/>
            <a:chOff x="0" y="0"/>
            <a:chExt cx="4816593" cy="10770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77046"/>
            </a:xfrm>
            <a:custGeom>
              <a:avLst/>
              <a:gdLst/>
              <a:ahLst/>
              <a:cxnLst/>
              <a:rect l="l" t="t" r="r" b="b"/>
              <a:pathLst>
                <a:path w="4816592" h="1077046">
                  <a:moveTo>
                    <a:pt x="0" y="0"/>
                  </a:moveTo>
                  <a:lnTo>
                    <a:pt x="4816592" y="0"/>
                  </a:lnTo>
                  <a:lnTo>
                    <a:pt x="4816592" y="1077046"/>
                  </a:lnTo>
                  <a:lnTo>
                    <a:pt x="0" y="107704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1105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523968"/>
            <a:ext cx="10276908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u="none" strike="noStrike" spc="-400">
                <a:solidFill>
                  <a:srgbClr val="070A0E"/>
                </a:solidFill>
                <a:latin typeface="Sedgwick Ave"/>
                <a:ea typeface="Sedgwick Ave"/>
                <a:cs typeface="Sedgwick Ave"/>
                <a:sym typeface="Sedgwick Ave"/>
              </a:rPr>
              <a:t>Get in Touch with Us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406202" y="530528"/>
            <a:ext cx="6853098" cy="8136104"/>
            <a:chOff x="-36830" y="-1270"/>
            <a:chExt cx="6417310" cy="7618730"/>
          </a:xfrm>
        </p:grpSpPr>
        <p:sp>
          <p:nvSpPr>
            <p:cNvPr id="7" name="Freeform 7"/>
            <p:cNvSpPr/>
            <p:nvPr/>
          </p:nvSpPr>
          <p:spPr>
            <a:xfrm>
              <a:off x="-36830" y="-1270"/>
              <a:ext cx="6417310" cy="7618730"/>
            </a:xfrm>
            <a:custGeom>
              <a:avLst/>
              <a:gdLst/>
              <a:ahLst/>
              <a:cxnLst/>
              <a:rect l="l" t="t" r="r" b="b"/>
              <a:pathLst>
                <a:path w="6417310" h="7618730">
                  <a:moveTo>
                    <a:pt x="80010" y="2303780"/>
                  </a:moveTo>
                  <a:cubicBezTo>
                    <a:pt x="0" y="2415540"/>
                    <a:pt x="52070" y="5335270"/>
                    <a:pt x="73660" y="5438140"/>
                  </a:cubicBezTo>
                  <a:cubicBezTo>
                    <a:pt x="95250" y="5541010"/>
                    <a:pt x="3042920" y="7618730"/>
                    <a:pt x="3211830" y="7606030"/>
                  </a:cubicBezTo>
                  <a:cubicBezTo>
                    <a:pt x="3380740" y="7593330"/>
                    <a:pt x="6206490" y="5601970"/>
                    <a:pt x="6226810" y="5436870"/>
                  </a:cubicBezTo>
                  <a:cubicBezTo>
                    <a:pt x="6247130" y="5271770"/>
                    <a:pt x="6356350" y="2599690"/>
                    <a:pt x="6386830" y="2334260"/>
                  </a:cubicBezTo>
                  <a:cubicBezTo>
                    <a:pt x="6417310" y="2068830"/>
                    <a:pt x="3336290" y="0"/>
                    <a:pt x="3067050" y="1270"/>
                  </a:cubicBezTo>
                  <a:cubicBezTo>
                    <a:pt x="2797810" y="2540"/>
                    <a:pt x="280670" y="2024380"/>
                    <a:pt x="80010" y="2303780"/>
                  </a:cubicBezTo>
                  <a:close/>
                </a:path>
              </a:pathLst>
            </a:custGeom>
            <a:blipFill>
              <a:blip r:embed="rId2"/>
              <a:stretch>
                <a:fillRect l="-6830" t="16" r="-12928" b="-16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rot="317161">
            <a:off x="13938425" y="5502005"/>
            <a:ext cx="3784250" cy="5003316"/>
          </a:xfrm>
          <a:custGeom>
            <a:avLst/>
            <a:gdLst/>
            <a:ahLst/>
            <a:cxnLst/>
            <a:rect l="l" t="t" r="r" b="b"/>
            <a:pathLst>
              <a:path w="6998115" h="6315798">
                <a:moveTo>
                  <a:pt x="0" y="0"/>
                </a:moveTo>
                <a:lnTo>
                  <a:pt x="6998114" y="0"/>
                </a:lnTo>
                <a:lnTo>
                  <a:pt x="6998114" y="6315798"/>
                </a:lnTo>
                <a:lnTo>
                  <a:pt x="0" y="63157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5143471"/>
            <a:ext cx="8115300" cy="927083"/>
            <a:chOff x="0" y="0"/>
            <a:chExt cx="10820400" cy="123611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10820400" cy="547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499" u="none" strike="noStrike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Email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59836"/>
              <a:ext cx="10820400" cy="676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abhishek.singhal0610@gmail.com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6719678"/>
            <a:ext cx="8115300" cy="927100"/>
            <a:chOff x="0" y="0"/>
            <a:chExt cx="10820400" cy="123613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10820400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499" u="none" strike="noStrike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Social Media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59858"/>
              <a:ext cx="10820400" cy="676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www.linkedin.com/in/-abhishek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8295901"/>
            <a:ext cx="8115300" cy="927083"/>
            <a:chOff x="0" y="0"/>
            <a:chExt cx="10820400" cy="123611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10820400" cy="547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499" u="none" strike="noStrike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Call us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59836"/>
              <a:ext cx="10820400" cy="676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9997701135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398</Words>
  <Application>Microsoft Office PowerPoint</Application>
  <PresentationFormat>Custom</PresentationFormat>
  <Paragraphs>51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Open Sauce Medium</vt:lpstr>
      <vt:lpstr>Arial</vt:lpstr>
      <vt:lpstr>Open Sauce Bold</vt:lpstr>
      <vt:lpstr>Open Sauce Semi-Bold</vt:lpstr>
      <vt:lpstr>Calibri</vt:lpstr>
      <vt:lpstr>Open Sauce</vt:lpstr>
      <vt:lpstr>Sedgwick Ave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Sales Dashboard Overview</dc:title>
  <dc:description>Presentation - Sales Dashboard Overview</dc:description>
  <cp:lastModifiedBy>Aaradhya Goel</cp:lastModifiedBy>
  <cp:revision>2</cp:revision>
  <dcterms:created xsi:type="dcterms:W3CDTF">2006-08-16T00:00:00Z</dcterms:created>
  <dcterms:modified xsi:type="dcterms:W3CDTF">2025-06-16T14:45:55Z</dcterms:modified>
  <dc:identifier>DAGqhkaHXaA</dc:identifier>
</cp:coreProperties>
</file>